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7" r:id="rId9"/>
    <p:sldId id="268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9" d="100"/>
          <a:sy n="89" d="100"/>
        </p:scale>
        <p:origin x="96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56E29-9CB5-478D-B3CE-CE3835B3D50A}" type="datetimeFigureOut">
              <a:rPr lang="ru-RU" smtClean="0"/>
              <a:t>04.04.2019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A0C8A-9224-40F8-B8FE-CEE5FCC3E5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82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56E29-9CB5-478D-B3CE-CE3835B3D50A}" type="datetimeFigureOut">
              <a:rPr lang="ru-RU" smtClean="0"/>
              <a:t>04.04.2019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A0C8A-9224-40F8-B8FE-CEE5FCC3E5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5677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56E29-9CB5-478D-B3CE-CE3835B3D50A}" type="datetimeFigureOut">
              <a:rPr lang="ru-RU" smtClean="0"/>
              <a:t>04.04.2019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A0C8A-9224-40F8-B8FE-CEE5FCC3E5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7606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56E29-9CB5-478D-B3CE-CE3835B3D50A}" type="datetimeFigureOut">
              <a:rPr lang="ru-RU" smtClean="0"/>
              <a:t>04.04.2019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A0C8A-9224-40F8-B8FE-CEE5FCC3E5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1651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56E29-9CB5-478D-B3CE-CE3835B3D50A}" type="datetimeFigureOut">
              <a:rPr lang="ru-RU" smtClean="0"/>
              <a:t>04.04.2019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A0C8A-9224-40F8-B8FE-CEE5FCC3E5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3163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56E29-9CB5-478D-B3CE-CE3835B3D50A}" type="datetimeFigureOut">
              <a:rPr lang="ru-RU" smtClean="0"/>
              <a:t>04.04.2019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A0C8A-9224-40F8-B8FE-CEE5FCC3E5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8923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56E29-9CB5-478D-B3CE-CE3835B3D50A}" type="datetimeFigureOut">
              <a:rPr lang="ru-RU" smtClean="0"/>
              <a:t>04.04.2019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A0C8A-9224-40F8-B8FE-CEE5FCC3E5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02252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56E29-9CB5-478D-B3CE-CE3835B3D50A}" type="datetimeFigureOut">
              <a:rPr lang="ru-RU" smtClean="0"/>
              <a:t>04.04.2019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A0C8A-9224-40F8-B8FE-CEE5FCC3E5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6423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56E29-9CB5-478D-B3CE-CE3835B3D50A}" type="datetimeFigureOut">
              <a:rPr lang="ru-RU" smtClean="0"/>
              <a:t>04.04.2019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A0C8A-9224-40F8-B8FE-CEE5FCC3E5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2711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56E29-9CB5-478D-B3CE-CE3835B3D50A}" type="datetimeFigureOut">
              <a:rPr lang="ru-RU" smtClean="0"/>
              <a:t>04.04.2019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A0C8A-9224-40F8-B8FE-CEE5FCC3E5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5921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56E29-9CB5-478D-B3CE-CE3835B3D50A}" type="datetimeFigureOut">
              <a:rPr lang="ru-RU" smtClean="0"/>
              <a:t>04.04.2019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A0C8A-9224-40F8-B8FE-CEE5FCC3E5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9618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D56E29-9CB5-478D-B3CE-CE3835B3D50A}" type="datetimeFigureOut">
              <a:rPr lang="ru-RU" smtClean="0"/>
              <a:t>04.04.2019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CA0C8A-9224-40F8-B8FE-CEE5FCC3E5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7079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ВОПРОСЫ: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1.</a:t>
            </a:r>
            <a:r>
              <a:rPr lang="ru-RU" b="1" dirty="0" smtClean="0"/>
              <a:t> Теории мышления в психологии.</a:t>
            </a:r>
          </a:p>
          <a:p>
            <a:r>
              <a:rPr lang="ru-RU" b="1" dirty="0" smtClean="0"/>
              <a:t>2.</a:t>
            </a:r>
            <a:r>
              <a:rPr lang="ru-RU" b="1" dirty="0"/>
              <a:t> Мышление в ассоциативной эмпирической </a:t>
            </a:r>
            <a:r>
              <a:rPr lang="ru-RU" b="1" dirty="0" smtClean="0"/>
              <a:t>психологии.</a:t>
            </a:r>
          </a:p>
          <a:p>
            <a:r>
              <a:rPr lang="ru-RU" b="1" dirty="0"/>
              <a:t>3. Мышление в </a:t>
            </a:r>
            <a:r>
              <a:rPr lang="ru-RU" b="1" dirty="0" smtClean="0"/>
              <a:t>бихевиоризме.</a:t>
            </a:r>
          </a:p>
          <a:p>
            <a:r>
              <a:rPr lang="ru-RU" b="1" dirty="0"/>
              <a:t>4. Мышление в </a:t>
            </a:r>
            <a:r>
              <a:rPr lang="ru-RU" b="1" dirty="0" smtClean="0"/>
              <a:t>психоанализе.</a:t>
            </a:r>
          </a:p>
          <a:p>
            <a:r>
              <a:rPr lang="ru-RU" b="1" dirty="0"/>
              <a:t>5. Деятельностная теория </a:t>
            </a:r>
            <a:r>
              <a:rPr lang="ru-RU" b="1" dirty="0" smtClean="0"/>
              <a:t>мышления.</a:t>
            </a:r>
            <a:endParaRPr lang="ru-RU" b="1" dirty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811741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ТЕОРИИ МЫШЛЕНИЯ В ПСИХОЛОГИИ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1209822"/>
            <a:ext cx="10837985" cy="5458263"/>
          </a:xfrm>
        </p:spPr>
        <p:txBody>
          <a:bodyPr/>
          <a:lstStyle/>
          <a:p>
            <a:r>
              <a:rPr lang="ru-RU" dirty="0" smtClean="0"/>
              <a:t>Наиболее </a:t>
            </a:r>
            <a:r>
              <a:rPr lang="ru-RU" dirty="0"/>
              <a:t>известные теории, объясняющие процесс </a:t>
            </a:r>
            <a:r>
              <a:rPr lang="ru-RU" dirty="0" smtClean="0"/>
              <a:t>мышления</a:t>
            </a:r>
            <a:endParaRPr lang="en-US" dirty="0"/>
          </a:p>
          <a:p>
            <a:r>
              <a:rPr lang="ru-RU" dirty="0" smtClean="0"/>
              <a:t> </a:t>
            </a:r>
            <a:r>
              <a:rPr lang="ru-RU" dirty="0"/>
              <a:t>можно разделить на две большие группы</a:t>
            </a:r>
            <a:r>
              <a:rPr lang="ru-RU" dirty="0" smtClean="0"/>
              <a:t>:</a:t>
            </a:r>
            <a:endParaRPr lang="en-US" dirty="0" smtClean="0"/>
          </a:p>
          <a:p>
            <a:r>
              <a:rPr lang="ru-RU" dirty="0" smtClean="0"/>
              <a:t> </a:t>
            </a:r>
            <a:r>
              <a:rPr lang="ru-RU" dirty="0"/>
              <a:t>те, которые исходят из гипотезы о наличии у человека природных, не изменяющихся под влиянием жизненного опыта интеллектуальных способностей, </a:t>
            </a:r>
            <a:endParaRPr lang="en-US" dirty="0" smtClean="0"/>
          </a:p>
          <a:p>
            <a:r>
              <a:rPr lang="ru-RU" dirty="0" smtClean="0"/>
              <a:t> </a:t>
            </a:r>
            <a:r>
              <a:rPr lang="ru-RU" dirty="0"/>
              <a:t>те, в основу которых положено представление о том, что умственные способности человека в основном формируются и развиваются прижизненно.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965976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6609"/>
            <a:ext cx="10515600" cy="6050354"/>
          </a:xfrm>
        </p:spPr>
        <p:txBody>
          <a:bodyPr>
            <a:normAutofit/>
          </a:bodyPr>
          <a:lstStyle/>
          <a:p>
            <a:r>
              <a:rPr lang="ru-RU" dirty="0"/>
              <a:t>Концепции, согласно которым интеллектуальные способности и сам интеллект определяются как совокупность внутренних структур, обеспечивающих восприятие и переработку информации с целью получения нового знания, составляют одну группу теорий мышления. </a:t>
            </a:r>
            <a:endParaRPr lang="en-US" dirty="0" smtClean="0"/>
          </a:p>
          <a:p>
            <a:r>
              <a:rPr lang="ru-RU" dirty="0" smtClean="0"/>
              <a:t>Считается</a:t>
            </a:r>
            <a:r>
              <a:rPr lang="ru-RU" dirty="0"/>
              <a:t>, что соответствующие интеллектуальные структуры существуют у человека с рождения в потенциально готовом виде, постепенно проявляясь (развиваясь) по мере взросления организма.</a:t>
            </a:r>
          </a:p>
          <a:p>
            <a:r>
              <a:rPr lang="ru-RU" dirty="0"/>
              <a:t>Эта идея априорно существующих интеллектуальных способностей — задатков — характерна для многих работ в области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809219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18978"/>
            <a:ext cx="10515600" cy="5557985"/>
          </a:xfrm>
        </p:spPr>
        <p:txBody>
          <a:bodyPr>
            <a:normAutofit/>
          </a:bodyPr>
          <a:lstStyle/>
          <a:p>
            <a:r>
              <a:rPr lang="ru-RU" dirty="0"/>
              <a:t>Эта идея априорно существующих интеллектуальных способностей — задатков — характерна для многих работ в </a:t>
            </a:r>
            <a:r>
              <a:rPr lang="ru-RU" dirty="0" smtClean="0"/>
              <a:t>области</a:t>
            </a:r>
            <a:r>
              <a:rPr lang="en-US" dirty="0" smtClean="0"/>
              <a:t> </a:t>
            </a:r>
            <a:r>
              <a:rPr lang="ru-RU" dirty="0" smtClean="0"/>
              <a:t>мышления</a:t>
            </a:r>
            <a:r>
              <a:rPr lang="ru-RU" dirty="0"/>
              <a:t>, выполненных в немецкой школе </a:t>
            </a:r>
            <a:r>
              <a:rPr lang="ru-RU" dirty="0" smtClean="0"/>
              <a:t>психологии</a:t>
            </a:r>
            <a:r>
              <a:rPr lang="en-US" dirty="0" smtClean="0"/>
              <a:t>/</a:t>
            </a:r>
          </a:p>
          <a:p>
            <a:r>
              <a:rPr lang="ru-RU" dirty="0" smtClean="0"/>
              <a:t>Наиболее </a:t>
            </a:r>
            <a:r>
              <a:rPr lang="ru-RU" dirty="0"/>
              <a:t>отчетливо она представлена в </a:t>
            </a:r>
            <a:r>
              <a:rPr lang="ru-RU" dirty="0" err="1"/>
              <a:t>гештальттеории</a:t>
            </a:r>
            <a:r>
              <a:rPr lang="ru-RU" dirty="0"/>
              <a:t> мышления, согласно которой способность формировать и преобразовывать структуры, видеть их в реальной действительности и есть основа интеллекта.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09529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-112542"/>
            <a:ext cx="10515600" cy="6289505"/>
          </a:xfrm>
        </p:spPr>
        <p:txBody>
          <a:bodyPr/>
          <a:lstStyle/>
          <a:p>
            <a:r>
              <a:rPr lang="ru-RU" dirty="0"/>
              <a:t>В современной психологии влияние идей обсуждаемых теорий прослеживается в понятии схемы</a:t>
            </a:r>
            <a:r>
              <a:rPr lang="ru-RU" dirty="0" smtClean="0"/>
              <a:t>.</a:t>
            </a:r>
            <a:endParaRPr lang="en-US" dirty="0" smtClean="0"/>
          </a:p>
          <a:p>
            <a:r>
              <a:rPr lang="ru-RU" dirty="0" smtClean="0"/>
              <a:t>замечено</a:t>
            </a:r>
            <a:r>
              <a:rPr lang="ru-RU" dirty="0"/>
              <a:t>, что мышление, если оно не связано с какой-либо конкретной, внешне детерминированной задачей, внутренне подчиняется определенной логике. </a:t>
            </a:r>
            <a:endParaRPr lang="en-US" dirty="0" smtClean="0"/>
          </a:p>
          <a:p>
            <a:r>
              <a:rPr lang="ru-RU" dirty="0" smtClean="0"/>
              <a:t>Эту </a:t>
            </a:r>
            <a:r>
              <a:rPr lang="ru-RU" dirty="0"/>
              <a:t>логику, которой следует мысль, не имеющая внешней опоры, называют схемой.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686993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75250"/>
            <a:ext cx="10515600" cy="5346969"/>
          </a:xfrm>
        </p:spPr>
        <p:txBody>
          <a:bodyPr>
            <a:normAutofit/>
          </a:bodyPr>
          <a:lstStyle/>
          <a:p>
            <a:r>
              <a:rPr lang="ru-RU" dirty="0"/>
              <a:t>Предполагается, что схема рождается на уровне внутренней речи, а затем руководит разверткой мысли, придавая ей внутреннюю стройность и последовательность, логичность</a:t>
            </a:r>
            <a:r>
              <a:rPr lang="ru-RU" dirty="0" smtClean="0"/>
              <a:t>.</a:t>
            </a:r>
            <a:endParaRPr lang="en-US" dirty="0" smtClean="0"/>
          </a:p>
          <a:p>
            <a:r>
              <a:rPr lang="ru-RU" dirty="0" smtClean="0"/>
              <a:t> </a:t>
            </a:r>
            <a:r>
              <a:rPr lang="ru-RU" dirty="0"/>
              <a:t>Мысль без схемы обычно называют аутичной </a:t>
            </a:r>
            <a:r>
              <a:rPr lang="ru-RU" dirty="0" smtClean="0"/>
              <a:t>мыслью</a:t>
            </a:r>
            <a:r>
              <a:rPr lang="en-US" dirty="0" smtClean="0"/>
              <a:t>/</a:t>
            </a:r>
          </a:p>
          <a:p>
            <a:r>
              <a:rPr lang="ru-RU" dirty="0" smtClean="0"/>
              <a:t>Схема </a:t>
            </a:r>
            <a:r>
              <a:rPr lang="ru-RU" dirty="0"/>
              <a:t>не есть нечто раз и навсегда заданное. </a:t>
            </a:r>
            <a:endParaRPr lang="en-US" dirty="0" smtClean="0"/>
          </a:p>
          <a:p>
            <a:r>
              <a:rPr lang="ru-RU" dirty="0" smtClean="0"/>
              <a:t>Она </a:t>
            </a:r>
            <a:r>
              <a:rPr lang="ru-RU" dirty="0"/>
              <a:t>имеет свою историю развития, которое происходит за счет усвоения логики, средств управления мыслью</a:t>
            </a:r>
            <a:r>
              <a:rPr lang="ru-RU" dirty="0" smtClean="0"/>
              <a:t>.</a:t>
            </a:r>
            <a:endParaRPr lang="en-US" dirty="0" smtClean="0"/>
          </a:p>
          <a:p>
            <a:r>
              <a:rPr lang="ru-RU" dirty="0" smtClean="0"/>
              <a:t> </a:t>
            </a:r>
            <a:r>
              <a:rPr lang="ru-RU" dirty="0"/>
              <a:t>Если некоторая схема используется довольно часто без особых изменений, то она превращается в автоматизированный навык мышления, в умственную операцию.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735769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62708"/>
            <a:ext cx="10515600" cy="5614255"/>
          </a:xfrm>
        </p:spPr>
        <p:txBody>
          <a:bodyPr/>
          <a:lstStyle/>
          <a:p>
            <a:r>
              <a:rPr lang="ru-RU" dirty="0"/>
              <a:t>Другие концепции интеллекта предполагают признание </a:t>
            </a:r>
            <a:r>
              <a:rPr lang="ru-RU" dirty="0" err="1"/>
              <a:t>неврожденности</a:t>
            </a:r>
            <a:r>
              <a:rPr lang="ru-RU" dirty="0"/>
              <a:t> умственных способностей, возможность и необходимость их прижизненного развития. </a:t>
            </a:r>
            <a:endParaRPr lang="en-US" dirty="0" smtClean="0"/>
          </a:p>
          <a:p>
            <a:r>
              <a:rPr lang="ru-RU" dirty="0" smtClean="0"/>
              <a:t>Они </a:t>
            </a:r>
            <a:r>
              <a:rPr lang="ru-RU" dirty="0"/>
              <a:t>объясняют мышление, исходя из воздействия внешней среды, из идеи внутреннего развития субъекта или взаимодействия того и другого.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35067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Мышление в ассоциативной эмпирической психологии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Мышление в ассоциативной эмпирической психологии во всех его проявлениях сводилось к ассоциациям, связям следов прошлого и впечатлений, полученных от настоящего опыта. </a:t>
            </a:r>
            <a:endParaRPr lang="en-US" dirty="0" smtClean="0"/>
          </a:p>
          <a:p>
            <a:r>
              <a:rPr lang="ru-RU" dirty="0" smtClean="0"/>
              <a:t>Активность </a:t>
            </a:r>
            <a:r>
              <a:rPr lang="ru-RU" dirty="0"/>
              <a:t>мышления, его творческий характер были основной проблемой, которую (как и избирательность восприятия и памяти) не смогла решить данная теория. </a:t>
            </a:r>
            <a:endParaRPr lang="en-US" dirty="0" smtClean="0"/>
          </a:p>
          <a:p>
            <a:r>
              <a:rPr lang="ru-RU" dirty="0" smtClean="0"/>
              <a:t>Поэтому </a:t>
            </a:r>
            <a:r>
              <a:rPr lang="ru-RU" dirty="0"/>
              <a:t>ее сторонникам не оставалось ничего другого, как объявить умственные творческие способности априорными, не зависящими от ассоциаций с врожденными способностями разума.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8116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Мышление в бихевиоризме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25898"/>
          </a:xfrm>
        </p:spPr>
        <p:txBody>
          <a:bodyPr/>
          <a:lstStyle/>
          <a:p>
            <a:r>
              <a:rPr lang="ru-RU" sz="3600" dirty="0"/>
              <a:t>В бихевиоризме мышление рассматривалось как процесс формирования сложных связей между стимулами и реакциями, становления практических умений и навыков, связанных с решением задач. В гештальтпсихологии оно понималось как интуитивное усмотрение искомого решения за счет обнаружения нужной для него связи или структуры.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4584984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1326</TotalTime>
  <Words>514</Words>
  <Application>Microsoft Office PowerPoint</Application>
  <PresentationFormat>Широкоэкранный</PresentationFormat>
  <Paragraphs>32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Тема Office</vt:lpstr>
      <vt:lpstr>ВОПРОСЫ:</vt:lpstr>
      <vt:lpstr>ТЕОРИИ МЫШЛЕНИЯ В ПСИХОЛОГИИ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Мышление в ассоциативной эмпирической психологии</vt:lpstr>
      <vt:lpstr>Мышление в бихевиоризме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Психологические теории мышления</dc:title>
  <dc:creator>Ольга Хабижановна</dc:creator>
  <cp:lastModifiedBy>Ольга Хабижановна</cp:lastModifiedBy>
  <cp:revision>29</cp:revision>
  <dcterms:created xsi:type="dcterms:W3CDTF">2019-03-24T17:31:40Z</dcterms:created>
  <dcterms:modified xsi:type="dcterms:W3CDTF">2019-04-04T17:53:26Z</dcterms:modified>
</cp:coreProperties>
</file>